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3" r:id="rId3"/>
  </p:sldMasterIdLst>
  <p:notesMasterIdLst>
    <p:notesMasterId r:id="rId16"/>
  </p:notesMasterIdLst>
  <p:sldIdLst>
    <p:sldId id="257" r:id="rId4"/>
    <p:sldId id="270" r:id="rId5"/>
    <p:sldId id="258" r:id="rId6"/>
    <p:sldId id="259" r:id="rId7"/>
    <p:sldId id="271" r:id="rId8"/>
    <p:sldId id="272" r:id="rId9"/>
    <p:sldId id="273" r:id="rId10"/>
    <p:sldId id="274" r:id="rId11"/>
    <p:sldId id="275" r:id="rId12"/>
    <p:sldId id="276" r:id="rId13"/>
    <p:sldId id="277" r:id="rId14"/>
    <p:sldId id="27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120" d="100"/>
          <a:sy n="120" d="100"/>
        </p:scale>
        <p:origin x="140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F49AED-2701-4563-8C53-40795C402EBA}" type="datetimeFigureOut">
              <a:rPr lang="en-US" smtClean="0"/>
              <a:pPr/>
              <a:t>11/10/17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2E7E2-C79F-43C9-B2C6-59CA0DFC87F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11/10/17 10:57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11/10/17 10:57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11/10/17 10:57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Demo, Video etc. &quot;special&quot; slides">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cstate="print"/>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cstate="print"/>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png"/><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4" Type="http://schemas.openxmlformats.org/officeDocument/2006/relationships/theme" Target="../theme/theme2.xml"/><Relationship Id="rId5" Type="http://schemas.openxmlformats.org/officeDocument/2006/relationships/image" Target="../media/image1.jpeg"/><Relationship Id="rId6" Type="http://schemas.openxmlformats.org/officeDocument/2006/relationships/image" Target="../media/image5.png"/><Relationship Id="rId1" Type="http://schemas.openxmlformats.org/officeDocument/2006/relationships/slideLayout" Target="../slideLayouts/slideLayout12.xml"/><Relationship Id="rId2"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61" r:id="rId11"/>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jpeg"/><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hyperlink" Target="http://www.sunnyportal.com/Templates/PublicPageOverview.aspx?page=5c2e2b83-c7ad-485a-8708-85675636c711&amp;plant=7e021a4e-d44a-4345-abdd-0a8d9888bc1f&amp;splang=en-U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6.jpeg"/><Relationship Id="rId3"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PV Solar within Campus Housing</a:t>
            </a:r>
            <a:endParaRPr lang="en-US" dirty="0"/>
          </a:p>
        </p:txBody>
      </p:sp>
      <p:sp>
        <p:nvSpPr>
          <p:cNvPr id="3" name="Subtitle 2"/>
          <p:cNvSpPr>
            <a:spLocks noGrp="1"/>
          </p:cNvSpPr>
          <p:nvPr>
            <p:ph type="subTitle" idx="1"/>
          </p:nvPr>
        </p:nvSpPr>
        <p:spPr>
          <a:xfrm>
            <a:off x="730249" y="4344988"/>
            <a:ext cx="7681913" cy="1370012"/>
          </a:xfrm>
        </p:spPr>
        <p:txBody>
          <a:bodyPr>
            <a:normAutofit fontScale="92500" lnSpcReduction="10000"/>
          </a:bodyPr>
          <a:lstStyle/>
          <a:p>
            <a:r>
              <a:rPr lang="en-US" dirty="0" smtClean="0"/>
              <a:t>Presented By:</a:t>
            </a:r>
          </a:p>
          <a:p>
            <a:r>
              <a:rPr lang="en-US" dirty="0" smtClean="0"/>
              <a:t>Jeff Cook </a:t>
            </a:r>
          </a:p>
          <a:p>
            <a:r>
              <a:rPr lang="en-US" dirty="0" smtClean="0"/>
              <a:t>Dr. Jorge Estevez</a:t>
            </a:r>
          </a:p>
          <a:p>
            <a:r>
              <a:rPr lang="en-US" dirty="0" smtClean="0"/>
              <a:t>Kyle Zellner</a:t>
            </a:r>
          </a:p>
        </p:txBody>
      </p:sp>
      <p:pic>
        <p:nvPicPr>
          <p:cNvPr id="5" name="Picture 4" descr="Solar on campus.jpg"/>
          <p:cNvPicPr>
            <a:picLocks noChangeAspect="1"/>
          </p:cNvPicPr>
          <p:nvPr/>
        </p:nvPicPr>
        <p:blipFill>
          <a:blip r:embed="rId3" cstate="print"/>
          <a:stretch>
            <a:fillRect/>
          </a:stretch>
        </p:blipFill>
        <p:spPr>
          <a:xfrm>
            <a:off x="4521200" y="3048000"/>
            <a:ext cx="4203700" cy="3152775"/>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and End of Life Care</a:t>
            </a:r>
            <a:endParaRPr lang="en-US" dirty="0"/>
          </a:p>
        </p:txBody>
      </p:sp>
      <p:sp>
        <p:nvSpPr>
          <p:cNvPr id="3" name="Text Placeholder 2"/>
          <p:cNvSpPr>
            <a:spLocks noGrp="1"/>
          </p:cNvSpPr>
          <p:nvPr>
            <p:ph type="body" sz="quarter" idx="10"/>
          </p:nvPr>
        </p:nvSpPr>
        <p:spPr>
          <a:xfrm>
            <a:off x="381000" y="1411552"/>
            <a:ext cx="8382000" cy="5539978"/>
          </a:xfrm>
        </p:spPr>
        <p:txBody>
          <a:bodyPr/>
          <a:lstStyle/>
          <a:p>
            <a:pPr>
              <a:buFont typeface="Arial" pitchFamily="34" charset="0"/>
              <a:buChar char="•"/>
            </a:pPr>
            <a:r>
              <a:rPr lang="en-US" dirty="0" smtClean="0">
                <a:latin typeface="Times New Roman" pitchFamily="18" charset="0"/>
                <a:cs typeface="Times New Roman" pitchFamily="18" charset="0"/>
              </a:rPr>
              <a:t>Campus Sustainability Committee and Student Government previously committed to a $30,000 project</a:t>
            </a: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Payback in 20 years through energy savings</a:t>
            </a: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This savings should be banked to pay for removal and replacement after 25-30 years of the operating life of the system</a:t>
            </a: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All components subject to vender 20 year warrantee</a:t>
            </a:r>
            <a:endParaRPr lang="en-US" dirty="0">
              <a:latin typeface="Times New Roman" pitchFamily="18" charset="0"/>
              <a:cs typeface="Times New Roman" pitchFamily="18" charset="0"/>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Text Placeholder 2"/>
          <p:cNvSpPr>
            <a:spLocks noGrp="1"/>
          </p:cNvSpPr>
          <p:nvPr>
            <p:ph type="body" sz="quarter" idx="10"/>
          </p:nvPr>
        </p:nvSpPr>
        <p:spPr>
          <a:xfrm>
            <a:off x="381000" y="1411552"/>
            <a:ext cx="8382000" cy="5539978"/>
          </a:xfrm>
        </p:spPr>
        <p:txBody>
          <a:bodyPr/>
          <a:lstStyle/>
          <a:p>
            <a:pPr>
              <a:buFont typeface="Arial" pitchFamily="34" charset="0"/>
              <a:buChar char="•"/>
            </a:pPr>
            <a:r>
              <a:rPr lang="en-US" dirty="0" smtClean="0"/>
              <a:t>Reduce GHG emissions with Solar installation</a:t>
            </a:r>
          </a:p>
          <a:p>
            <a:pPr>
              <a:buFont typeface="Arial" pitchFamily="34" charset="0"/>
              <a:buChar char="•"/>
            </a:pPr>
            <a:endParaRPr lang="en-US" dirty="0" smtClean="0"/>
          </a:p>
          <a:p>
            <a:pPr>
              <a:buFont typeface="Arial" pitchFamily="34" charset="0"/>
              <a:buChar char="•"/>
            </a:pPr>
            <a:r>
              <a:rPr lang="en-US" dirty="0" smtClean="0"/>
              <a:t>Practice what we preach</a:t>
            </a:r>
            <a:br>
              <a:rPr lang="en-US" dirty="0" smtClean="0"/>
            </a:br>
            <a:endParaRPr lang="en-US" dirty="0" smtClean="0"/>
          </a:p>
          <a:p>
            <a:pPr>
              <a:buFont typeface="Arial" pitchFamily="34" charset="0"/>
              <a:buChar char="•"/>
            </a:pPr>
            <a:r>
              <a:rPr lang="en-US" dirty="0" smtClean="0"/>
              <a:t>Reportable data, utilities contained and conveniently placed, low maintenance, and educational</a:t>
            </a:r>
          </a:p>
          <a:p>
            <a:pPr>
              <a:buFont typeface="Arial" pitchFamily="34" charset="0"/>
              <a:buChar char="•"/>
            </a:pPr>
            <a:endParaRPr lang="en-US" dirty="0" smtClean="0"/>
          </a:p>
          <a:p>
            <a:pPr>
              <a:buFont typeface="Arial" pitchFamily="34" charset="0"/>
              <a:buChar char="•"/>
            </a:pPr>
            <a:r>
              <a:rPr lang="en-US" dirty="0" smtClean="0"/>
              <a:t>Funding provided by students and the chancellor’s office</a:t>
            </a:r>
          </a:p>
          <a:p>
            <a:pPr>
              <a:buFont typeface="Arial" pitchFamily="34" charset="0"/>
              <a:buChar char="•"/>
            </a:pPr>
            <a:endParaRPr lang="en-US"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sz="quarter" idx="10"/>
          </p:nvPr>
        </p:nvSpPr>
        <p:spPr/>
        <p:txBody>
          <a:bodyPr/>
          <a:lstStyle/>
          <a:p>
            <a:endParaRPr lang="en-US"/>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Government Association</a:t>
            </a:r>
            <a:endParaRPr lang="en-US" dirty="0"/>
          </a:p>
        </p:txBody>
      </p:sp>
      <p:sp>
        <p:nvSpPr>
          <p:cNvPr id="3" name="Text Placeholder 2"/>
          <p:cNvSpPr>
            <a:spLocks noGrp="1"/>
          </p:cNvSpPr>
          <p:nvPr>
            <p:ph type="body" sz="quarter" idx="10"/>
          </p:nvPr>
        </p:nvSpPr>
        <p:spPr>
          <a:xfrm>
            <a:off x="381000" y="1411552"/>
            <a:ext cx="8382000" cy="5266057"/>
          </a:xfrm>
        </p:spPr>
        <p:txBody>
          <a:bodyPr/>
          <a:lstStyle/>
          <a:p>
            <a:pPr>
              <a:buFont typeface="Arial" pitchFamily="34" charset="0"/>
              <a:buChar char="•"/>
            </a:pPr>
            <a:r>
              <a:rPr lang="en-US" dirty="0" smtClean="0">
                <a:latin typeface="Times New Roman" pitchFamily="18" charset="0"/>
                <a:cs typeface="Times New Roman" pitchFamily="18" charset="0"/>
              </a:rPr>
              <a:t>Student Senate represents the student body</a:t>
            </a: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3 resolutions in support of solar pv development on campus 2011-12</a:t>
            </a:r>
          </a:p>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Environmental Sustainability Fund</a:t>
            </a:r>
          </a:p>
          <a:p>
            <a:pPr lvl="1">
              <a:buFont typeface="Arial" pitchFamily="34" charset="0"/>
              <a:buChar char="•"/>
            </a:pPr>
            <a:r>
              <a:rPr lang="en-US" dirty="0" smtClean="0">
                <a:latin typeface="Times New Roman" pitchFamily="18" charset="0"/>
                <a:cs typeface="Times New Roman" pitchFamily="18" charset="0"/>
              </a:rPr>
              <a:t>$4 per student per year</a:t>
            </a:r>
          </a:p>
          <a:p>
            <a:pPr lvl="1">
              <a:buFont typeface="Arial" pitchFamily="34" charset="0"/>
              <a:buChar char="•"/>
            </a:pPr>
            <a:r>
              <a:rPr lang="en-US" dirty="0" smtClean="0">
                <a:latin typeface="Times New Roman" pitchFamily="18" charset="0"/>
                <a:cs typeface="Times New Roman" pitchFamily="18" charset="0"/>
              </a:rPr>
              <a:t>Self sustained, with roll over</a:t>
            </a:r>
          </a:p>
          <a:p>
            <a:pPr lvl="1"/>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Environmental Affairs Committee</a:t>
            </a:r>
          </a:p>
          <a:p>
            <a:pPr lvl="1">
              <a:buFont typeface="Arial" pitchFamily="34" charset="0"/>
              <a:buChar char="•"/>
            </a:pPr>
            <a:r>
              <a:rPr lang="en-US" dirty="0" smtClean="0">
                <a:latin typeface="Times New Roman" pitchFamily="18" charset="0"/>
                <a:cs typeface="Times New Roman" pitchFamily="18" charset="0"/>
              </a:rPr>
              <a:t>Mission Return to Eco-U roots</a:t>
            </a:r>
            <a:endParaRPr lang="en-US" dirty="0">
              <a:latin typeface="Times New Roman" pitchFamily="18" charset="0"/>
              <a:cs typeface="Times New Roman" pitchFamily="18"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Coal</a:t>
            </a:r>
            <a:endParaRPr lang="en-US" dirty="0"/>
          </a:p>
        </p:txBody>
      </p:sp>
      <p:sp>
        <p:nvSpPr>
          <p:cNvPr id="3" name="Text Placeholder 2"/>
          <p:cNvSpPr>
            <a:spLocks noGrp="1"/>
          </p:cNvSpPr>
          <p:nvPr>
            <p:ph type="body" sz="quarter" idx="10"/>
          </p:nvPr>
        </p:nvSpPr>
        <p:spPr>
          <a:xfrm>
            <a:off x="381000" y="1659786"/>
            <a:ext cx="4876800" cy="5262979"/>
          </a:xfrm>
        </p:spPr>
        <p:txBody>
          <a:bodyPr anchor="ctr"/>
          <a:lstStyle/>
          <a:p>
            <a:pPr>
              <a:buFont typeface="Arial" pitchFamily="34" charset="0"/>
              <a:buChar char="•"/>
            </a:pPr>
            <a:r>
              <a:rPr lang="en-US" sz="2400" dirty="0" smtClean="0">
                <a:latin typeface="Times New Roman" pitchFamily="18" charset="0"/>
                <a:cs typeface="Times New Roman" pitchFamily="18" charset="0"/>
              </a:rPr>
              <a:t>60% of WPS electricity derived from Coal</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Pulliam Plant</a:t>
            </a:r>
          </a:p>
          <a:p>
            <a:pPr lvl="1">
              <a:buFont typeface="Arial" pitchFamily="34" charset="0"/>
              <a:buChar char="•"/>
            </a:pPr>
            <a:r>
              <a:rPr lang="en-US" sz="2400" dirty="0" smtClean="0">
                <a:latin typeface="Times New Roman" pitchFamily="18" charset="0"/>
                <a:cs typeface="Times New Roman" pitchFamily="18" charset="0"/>
              </a:rPr>
              <a:t>16</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Dirtiest Power Plant in the Nation</a:t>
            </a:r>
          </a:p>
          <a:p>
            <a:pPr>
              <a:buFont typeface="Arial" pitchFamily="34" charset="0"/>
              <a:buChar char="•"/>
            </a:pP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Pollutants</a:t>
            </a:r>
          </a:p>
          <a:p>
            <a:pPr lvl="1">
              <a:buFont typeface="Arial" pitchFamily="34" charset="0"/>
              <a:buChar char="•"/>
            </a:pPr>
            <a:r>
              <a:rPr lang="en-US" sz="2400" dirty="0" smtClean="0">
                <a:latin typeface="Times New Roman" pitchFamily="18" charset="0"/>
                <a:cs typeface="Times New Roman" pitchFamily="18" charset="0"/>
              </a:rPr>
              <a:t>1,834,617 tons of CO</a:t>
            </a:r>
            <a:r>
              <a:rPr lang="en-US" sz="2400" baseline="-25000" dirty="0" smtClean="0">
                <a:latin typeface="Times New Roman" pitchFamily="18" charset="0"/>
                <a:cs typeface="Times New Roman" pitchFamily="18" charset="0"/>
              </a:rPr>
              <a:t>2</a:t>
            </a:r>
            <a:endParaRPr lang="en-US" sz="2400" dirty="0" smtClean="0">
              <a:latin typeface="Times New Roman" pitchFamily="18" charset="0"/>
              <a:cs typeface="Times New Roman" pitchFamily="18" charset="0"/>
            </a:endParaRPr>
          </a:p>
          <a:p>
            <a:pPr lvl="1">
              <a:buFont typeface="Arial" pitchFamily="34" charset="0"/>
              <a:buChar char="•"/>
            </a:pPr>
            <a:r>
              <a:rPr lang="en-US" sz="2400" dirty="0" smtClean="0">
                <a:latin typeface="Times New Roman" pitchFamily="18" charset="0"/>
                <a:cs typeface="Times New Roman" pitchFamily="18" charset="0"/>
              </a:rPr>
              <a:t>872,000 lbs of PM</a:t>
            </a:r>
          </a:p>
          <a:p>
            <a:pPr lvl="1">
              <a:buFont typeface="Arial" pitchFamily="34" charset="0"/>
              <a:buChar char="•"/>
            </a:pPr>
            <a:r>
              <a:rPr lang="en-US" sz="2400" dirty="0" smtClean="0">
                <a:latin typeface="Times New Roman" pitchFamily="18" charset="0"/>
                <a:cs typeface="Times New Roman" pitchFamily="18" charset="0"/>
              </a:rPr>
              <a:t>140 lbs of Mercury</a:t>
            </a:r>
          </a:p>
          <a:p>
            <a:pPr>
              <a:buFont typeface="Arial" pitchFamily="34" charset="0"/>
              <a:buChar char="•"/>
            </a:pPr>
            <a:endParaRPr lang="en-US" dirty="0" smtClean="0"/>
          </a:p>
          <a:p>
            <a:endParaRPr lang="en-US" dirty="0" smtClean="0"/>
          </a:p>
        </p:txBody>
      </p:sp>
      <p:pic>
        <p:nvPicPr>
          <p:cNvPr id="10" name="Picture 9" descr="smoke stacks.png"/>
          <p:cNvPicPr>
            <a:picLocks noChangeAspect="1"/>
          </p:cNvPicPr>
          <p:nvPr/>
        </p:nvPicPr>
        <p:blipFill>
          <a:blip r:embed="rId3" cstate="print"/>
          <a:stretch>
            <a:fillRect/>
          </a:stretch>
        </p:blipFill>
        <p:spPr>
          <a:xfrm>
            <a:off x="5562600" y="4114800"/>
            <a:ext cx="3168396" cy="2514600"/>
          </a:xfrm>
          <a:prstGeom prst="rect">
            <a:avLst/>
          </a:prstGeom>
        </p:spPr>
      </p:pic>
      <p:pic>
        <p:nvPicPr>
          <p:cNvPr id="26626" name="Picture 2" descr="http://www.glmechanical.com/images/pulliam.jpg"/>
          <p:cNvPicPr>
            <a:picLocks noChangeAspect="1" noChangeArrowheads="1"/>
          </p:cNvPicPr>
          <p:nvPr/>
        </p:nvPicPr>
        <p:blipFill>
          <a:blip r:embed="rId4" cstate="print"/>
          <a:srcRect/>
          <a:stretch>
            <a:fillRect/>
          </a:stretch>
        </p:blipFill>
        <p:spPr bwMode="auto">
          <a:xfrm>
            <a:off x="5562600" y="1676400"/>
            <a:ext cx="2891790" cy="2095500"/>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smtClean="0"/>
              <a:t>Climate Change and GHG emissions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fontScale="92500" lnSpcReduction="20000"/>
          </a:bodyPr>
          <a:lstStyle/>
          <a:p>
            <a:pPr>
              <a:buFont typeface="Arial" pitchFamily="34" charset="0"/>
              <a:buChar char="•"/>
            </a:pPr>
            <a:r>
              <a:rPr lang="en-US" dirty="0" smtClean="0"/>
              <a:t>IPCC 4</a:t>
            </a:r>
            <a:r>
              <a:rPr lang="en-US" baseline="30000" dirty="0" smtClean="0"/>
              <a:t>th</a:t>
            </a:r>
            <a:r>
              <a:rPr lang="en-US" dirty="0" smtClean="0"/>
              <a:t> Assessment Report - 2007</a:t>
            </a:r>
          </a:p>
          <a:p>
            <a:endParaRPr lang="en-US" dirty="0" smtClean="0"/>
          </a:p>
          <a:p>
            <a:pPr>
              <a:buFont typeface="Arial" pitchFamily="34" charset="0"/>
              <a:buChar char="•"/>
            </a:pPr>
            <a:r>
              <a:rPr lang="en-US" dirty="0" smtClean="0"/>
              <a:t>Massachusetts v. EPA - 2007</a:t>
            </a:r>
          </a:p>
          <a:p>
            <a:pPr>
              <a:buFont typeface="Arial" pitchFamily="34" charset="0"/>
              <a:buChar char="•"/>
            </a:pPr>
            <a:endParaRPr lang="en-US" dirty="0" smtClean="0"/>
          </a:p>
          <a:p>
            <a:pPr>
              <a:buFont typeface="Arial" pitchFamily="34" charset="0"/>
              <a:buChar char="•"/>
            </a:pPr>
            <a:r>
              <a:rPr lang="en-US" dirty="0" smtClean="0"/>
              <a:t>EPA Actions</a:t>
            </a:r>
          </a:p>
          <a:p>
            <a:pPr lvl="1">
              <a:buFont typeface="Arial" pitchFamily="34" charset="0"/>
              <a:buChar char="•"/>
            </a:pPr>
            <a:r>
              <a:rPr lang="en-US" dirty="0" smtClean="0"/>
              <a:t>Mandatory GHG reporting </a:t>
            </a:r>
          </a:p>
          <a:p>
            <a:pPr lvl="1">
              <a:buFont typeface="Arial" pitchFamily="34" charset="0"/>
              <a:buChar char="•"/>
            </a:pPr>
            <a:r>
              <a:rPr lang="en-US" dirty="0" smtClean="0"/>
              <a:t>Endangerment Finding</a:t>
            </a:r>
          </a:p>
          <a:p>
            <a:pPr lvl="1">
              <a:buFont typeface="Arial" pitchFamily="34" charset="0"/>
              <a:buChar char="•"/>
            </a:pPr>
            <a:r>
              <a:rPr lang="en-US" dirty="0" smtClean="0"/>
              <a:t>GHG reductions in Cars</a:t>
            </a:r>
          </a:p>
          <a:p>
            <a:pPr lvl="1">
              <a:buFont typeface="Arial" pitchFamily="34" charset="0"/>
              <a:buChar char="•"/>
            </a:pPr>
            <a:r>
              <a:rPr lang="en-US" dirty="0" smtClean="0"/>
              <a:t>Proposed Power Plant Regulations</a:t>
            </a:r>
          </a:p>
          <a:p>
            <a:endParaRPr lang="en-US" dirty="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US" dirty="0" smtClean="0"/>
              <a:t>Climate Change effects on Wisconsin</a:t>
            </a:r>
            <a:endParaRPr lang="en-US" dirty="0"/>
          </a:p>
        </p:txBody>
      </p:sp>
      <p:sp>
        <p:nvSpPr>
          <p:cNvPr id="3" name="Text Placeholder 2"/>
          <p:cNvSpPr>
            <a:spLocks noGrp="1"/>
          </p:cNvSpPr>
          <p:nvPr>
            <p:ph type="body" sz="quarter" idx="10"/>
          </p:nvPr>
        </p:nvSpPr>
        <p:spPr>
          <a:xfrm>
            <a:off x="381000" y="1411552"/>
            <a:ext cx="8382000" cy="3462486"/>
          </a:xfrm>
        </p:spPr>
        <p:txBody>
          <a:bodyPr/>
          <a:lstStyle/>
          <a:p>
            <a:pPr>
              <a:buFont typeface="Arial" pitchFamily="34" charset="0"/>
              <a:buChar char="•"/>
            </a:pP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Great Lake Levels drop 1-2 feet</a:t>
            </a:r>
          </a:p>
          <a:p>
            <a:pPr>
              <a:buFont typeface="Arial" pitchFamily="34" charset="0"/>
              <a:buChar char="•"/>
            </a:pPr>
            <a:r>
              <a:rPr lang="en-US" dirty="0" smtClean="0">
                <a:latin typeface="Times New Roman" pitchFamily="18" charset="0"/>
                <a:cs typeface="Times New Roman" pitchFamily="18" charset="0"/>
              </a:rPr>
              <a:t>Summer temps increase 8 degrees</a:t>
            </a:r>
          </a:p>
          <a:p>
            <a:pPr>
              <a:buFont typeface="Arial" pitchFamily="34" charset="0"/>
              <a:buChar char="•"/>
            </a:pPr>
            <a:r>
              <a:rPr lang="en-US" dirty="0" smtClean="0">
                <a:latin typeface="Times New Roman" pitchFamily="18" charset="0"/>
                <a:cs typeface="Times New Roman" pitchFamily="18" charset="0"/>
              </a:rPr>
              <a:t>Winter 6 degrees</a:t>
            </a:r>
          </a:p>
          <a:p>
            <a:pPr>
              <a:buFont typeface="Arial" pitchFamily="34" charset="0"/>
              <a:buChar char="•"/>
            </a:pPr>
            <a:r>
              <a:rPr lang="en-US" dirty="0" smtClean="0">
                <a:latin typeface="Times New Roman" pitchFamily="18" charset="0"/>
                <a:cs typeface="Times New Roman" pitchFamily="18" charset="0"/>
              </a:rPr>
              <a:t>2050 25 days of 90 degrees plus</a:t>
            </a:r>
          </a:p>
          <a:p>
            <a:pPr>
              <a:buFont typeface="Arial" pitchFamily="34" charset="0"/>
              <a:buChar char="•"/>
            </a:pPr>
            <a:r>
              <a:rPr lang="en-US" dirty="0" smtClean="0">
                <a:latin typeface="Times New Roman" pitchFamily="18" charset="0"/>
                <a:cs typeface="Times New Roman" pitchFamily="18" charset="0"/>
              </a:rPr>
              <a:t>Biodiversity shifts</a:t>
            </a:r>
          </a:p>
          <a:p>
            <a:pPr>
              <a:buFont typeface="Arial" pitchFamily="34" charset="0"/>
              <a:buChar char="•"/>
            </a:pPr>
            <a:r>
              <a:rPr lang="en-US" dirty="0" smtClean="0">
                <a:latin typeface="Times New Roman" pitchFamily="18" charset="0"/>
                <a:cs typeface="Times New Roman" pitchFamily="18" charset="0"/>
              </a:rPr>
              <a:t>Reduce tourism, hunting, fishing, silent sports</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Eco-U and Climate Change</a:t>
            </a:r>
            <a:endParaRPr lang="en-US" dirty="0"/>
          </a:p>
        </p:txBody>
      </p:sp>
      <p:sp>
        <p:nvSpPr>
          <p:cNvPr id="3" name="Text Placeholder 2"/>
          <p:cNvSpPr>
            <a:spLocks noGrp="1"/>
          </p:cNvSpPr>
          <p:nvPr>
            <p:ph type="body" sz="quarter" idx="10"/>
          </p:nvPr>
        </p:nvSpPr>
        <p:spPr>
          <a:xfrm>
            <a:off x="381000" y="1411552"/>
            <a:ext cx="8382000" cy="1338828"/>
          </a:xfrm>
        </p:spPr>
        <p:txBody>
          <a:bodyPr/>
          <a:lstStyle/>
          <a:p>
            <a:r>
              <a:rPr lang="en-US" dirty="0" smtClean="0"/>
              <a:t>6.4 tons of carbon dioxide per student</a:t>
            </a:r>
          </a:p>
          <a:p>
            <a:endParaRPr lang="en-US" dirty="0"/>
          </a:p>
        </p:txBody>
      </p:sp>
      <p:pic>
        <p:nvPicPr>
          <p:cNvPr id="45058" name="Picture 2" descr="http://www.uwgb.edu/esp/Courses/Capstone09/presentation/ESP_Capstone_Presentation_files/ESP_Capstone_Presentation.027.png"/>
          <p:cNvPicPr>
            <a:picLocks noChangeAspect="1" noChangeArrowheads="1"/>
          </p:cNvPicPr>
          <p:nvPr/>
        </p:nvPicPr>
        <p:blipFill>
          <a:blip r:embed="rId2" cstate="print"/>
          <a:srcRect/>
          <a:stretch>
            <a:fillRect/>
          </a:stretch>
        </p:blipFill>
        <p:spPr bwMode="auto">
          <a:xfrm>
            <a:off x="1371600" y="2171699"/>
            <a:ext cx="6248400" cy="4686301"/>
          </a:xfrm>
          <a:prstGeom prst="rect">
            <a:avLst/>
          </a:prstGeom>
          <a:noFill/>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Energy Potential</a:t>
            </a:r>
            <a:endParaRPr lang="en-US" dirty="0"/>
          </a:p>
        </p:txBody>
      </p:sp>
      <p:pic>
        <p:nvPicPr>
          <p:cNvPr id="48130" name="Picture 2" descr="http://pysolar.files.wordpress.com/2008/03/world_map-small.jpg"/>
          <p:cNvPicPr>
            <a:picLocks noChangeAspect="1" noChangeArrowheads="1"/>
          </p:cNvPicPr>
          <p:nvPr/>
        </p:nvPicPr>
        <p:blipFill>
          <a:blip r:embed="rId2" cstate="print"/>
          <a:srcRect/>
          <a:stretch>
            <a:fillRect/>
          </a:stretch>
        </p:blipFill>
        <p:spPr bwMode="auto">
          <a:xfrm>
            <a:off x="0" y="1805746"/>
            <a:ext cx="9144000" cy="5052255"/>
          </a:xfrm>
          <a:prstGeom prst="rect">
            <a:avLst/>
          </a:prstGeom>
          <a:noFill/>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Energy on Campus</a:t>
            </a:r>
            <a:endParaRPr lang="en-US" dirty="0"/>
          </a:p>
        </p:txBody>
      </p:sp>
      <p:sp>
        <p:nvSpPr>
          <p:cNvPr id="3" name="Text Placeholder 2"/>
          <p:cNvSpPr>
            <a:spLocks noGrp="1"/>
          </p:cNvSpPr>
          <p:nvPr>
            <p:ph type="body" sz="quarter" idx="10"/>
          </p:nvPr>
        </p:nvSpPr>
        <p:spPr>
          <a:xfrm>
            <a:off x="381000" y="1411552"/>
            <a:ext cx="8382000" cy="5038302"/>
          </a:xfrm>
        </p:spPr>
        <p:txBody>
          <a:bodyPr/>
          <a:lstStyle/>
          <a:p>
            <a:pPr>
              <a:buFont typeface="Arial" pitchFamily="34" charset="0"/>
              <a:buChar char="•"/>
            </a:pPr>
            <a:r>
              <a:rPr lang="en-US" dirty="0" smtClean="0"/>
              <a:t>Various site assessments conducted over 2011-12 conclude that a 6kW system is practical for campus</a:t>
            </a:r>
          </a:p>
          <a:p>
            <a:pPr>
              <a:buFont typeface="Arial" pitchFamily="34" charset="0"/>
              <a:buChar char="•"/>
            </a:pPr>
            <a:endParaRPr lang="en-US" dirty="0" smtClean="0"/>
          </a:p>
          <a:p>
            <a:pPr>
              <a:buFont typeface="Arial" pitchFamily="34" charset="0"/>
              <a:buChar char="•"/>
            </a:pPr>
            <a:r>
              <a:rPr lang="en-US" dirty="0" smtClean="0"/>
              <a:t>Roof Mounted System</a:t>
            </a:r>
          </a:p>
          <a:p>
            <a:pPr lvl="1">
              <a:buFont typeface="Arial" pitchFamily="34" charset="0"/>
              <a:buChar char="•"/>
            </a:pPr>
            <a:r>
              <a:rPr lang="en-US" dirty="0" smtClean="0"/>
              <a:t>LOW MAINTENANCE</a:t>
            </a:r>
          </a:p>
          <a:p>
            <a:pPr lvl="1">
              <a:buFont typeface="Arial" pitchFamily="34" charset="0"/>
              <a:buChar char="•"/>
            </a:pPr>
            <a:r>
              <a:rPr lang="en-US" dirty="0" smtClean="0"/>
              <a:t>LOW LIABILITY</a:t>
            </a:r>
          </a:p>
          <a:p>
            <a:pPr lvl="1">
              <a:buFont typeface="Arial" pitchFamily="34" charset="0"/>
              <a:buChar char="•"/>
            </a:pPr>
            <a:r>
              <a:rPr lang="en-US" dirty="0" smtClean="0"/>
              <a:t>MEASURABLE AND REPORTABLE DATA</a:t>
            </a:r>
          </a:p>
          <a:p>
            <a:pPr lvl="1">
              <a:buFont typeface="Arial" pitchFamily="34" charset="0"/>
              <a:buChar char="•"/>
            </a:pPr>
            <a:r>
              <a:rPr lang="en-US" dirty="0" smtClean="0">
                <a:hlinkClick r:id="rId2"/>
              </a:rPr>
              <a:t>Link</a:t>
            </a:r>
            <a:endParaRPr lang="en-US" dirty="0" smtClean="0"/>
          </a:p>
          <a:p>
            <a:pPr lvl="1">
              <a:buFont typeface="Arial" pitchFamily="34" charset="0"/>
              <a:buChar char="•"/>
            </a:pPr>
            <a:r>
              <a:rPr lang="en-US" dirty="0" smtClean="0"/>
              <a:t>EFFICIENT</a:t>
            </a:r>
          </a:p>
          <a:p>
            <a:pPr lvl="2">
              <a:buFont typeface="Arial" pitchFamily="34" charset="0"/>
              <a:buChar char="•"/>
            </a:pPr>
            <a:r>
              <a:rPr lang="en-US" dirty="0" smtClean="0"/>
              <a:t>Commercial solar efficiency around 22%</a:t>
            </a:r>
            <a:endParaRPr lang="en-US"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Aesthetics, Location, and weight</a:t>
            </a:r>
            <a:endParaRPr lang="en-US" dirty="0"/>
          </a:p>
        </p:txBody>
      </p:sp>
      <p:sp>
        <p:nvSpPr>
          <p:cNvPr id="3" name="Text Placeholder 2"/>
          <p:cNvSpPr>
            <a:spLocks noGrp="1"/>
          </p:cNvSpPr>
          <p:nvPr>
            <p:ph type="body" sz="quarter" idx="10"/>
          </p:nvPr>
        </p:nvSpPr>
        <p:spPr>
          <a:xfrm>
            <a:off x="381000" y="1411552"/>
            <a:ext cx="8382000" cy="1846659"/>
          </a:xfrm>
        </p:spPr>
        <p:txBody>
          <a:bodyPr/>
          <a:lstStyle/>
          <a:p>
            <a:pPr>
              <a:buFont typeface="Arial" pitchFamily="34" charset="0"/>
              <a:buChar char="•"/>
            </a:pPr>
            <a:r>
              <a:rPr lang="en-US" dirty="0" smtClean="0"/>
              <a:t>Wiring routed and contained connected with inverter and the grid</a:t>
            </a:r>
          </a:p>
          <a:p>
            <a:pPr>
              <a:buFont typeface="Arial" pitchFamily="34" charset="0"/>
              <a:buChar char="•"/>
            </a:pPr>
            <a:r>
              <a:rPr lang="en-US" dirty="0" smtClean="0"/>
              <a:t>Any south facing roof</a:t>
            </a:r>
          </a:p>
          <a:p>
            <a:pPr>
              <a:buFont typeface="Arial" pitchFamily="34" charset="0"/>
              <a:buChar char="•"/>
            </a:pPr>
            <a:r>
              <a:rPr lang="en-US" dirty="0" smtClean="0"/>
              <a:t>Weight less than 3 pounds per sq ft</a:t>
            </a:r>
            <a:endParaRPr lang="en-US" dirty="0"/>
          </a:p>
        </p:txBody>
      </p:sp>
      <p:pic>
        <p:nvPicPr>
          <p:cNvPr id="4" name="Picture 3" descr="Solar on campus.jpg"/>
          <p:cNvPicPr>
            <a:picLocks noChangeAspect="1"/>
          </p:cNvPicPr>
          <p:nvPr/>
        </p:nvPicPr>
        <p:blipFill>
          <a:blip r:embed="rId2" cstate="print"/>
          <a:stretch>
            <a:fillRect/>
          </a:stretch>
        </p:blipFill>
        <p:spPr>
          <a:xfrm>
            <a:off x="4940300" y="3705225"/>
            <a:ext cx="4203700" cy="3152775"/>
          </a:xfrm>
          <a:prstGeom prst="rect">
            <a:avLst/>
          </a:prstGeom>
        </p:spPr>
      </p:pic>
      <p:pic>
        <p:nvPicPr>
          <p:cNvPr id="7" name="Picture 6" descr="system design.jpg"/>
          <p:cNvPicPr>
            <a:picLocks noChangeAspect="1"/>
          </p:cNvPicPr>
          <p:nvPr/>
        </p:nvPicPr>
        <p:blipFill>
          <a:blip r:embed="rId3" cstate="print"/>
          <a:stretch>
            <a:fillRect/>
          </a:stretch>
        </p:blipFill>
        <p:spPr>
          <a:xfrm>
            <a:off x="381000" y="3810000"/>
            <a:ext cx="3438525" cy="2789486"/>
          </a:xfrm>
          <a:prstGeom prst="rect">
            <a:avLst/>
          </a:prstGeom>
        </p:spPr>
      </p:pic>
    </p:spTree>
  </p:cSld>
  <p:clrMapOvr>
    <a:masterClrMapping/>
  </p:clrMapOvr>
  <p:transition>
    <p:fade/>
  </p:transition>
</p:sld>
</file>

<file path=ppt/theme/theme1.xml><?xml version="1.0" encoding="utf-8"?>
<a:theme xmlns:a="http://schemas.openxmlformats.org/drawingml/2006/main" name="1_Green_Swirls_Template_Segoe_TP10286742">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A463396-7DAC-4B7F-8764-DBF66DCA06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PVSolarwithinCampusHousing</Template>
  <TotalTime>1</TotalTime>
  <Words>615</Words>
  <Application>Microsoft Macintosh PowerPoint</Application>
  <PresentationFormat>On-screen Show (4:3)</PresentationFormat>
  <Paragraphs>89</Paragraphs>
  <Slides>12</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Courier New</vt:lpstr>
      <vt:lpstr>Times New Roman</vt:lpstr>
      <vt:lpstr>Wingdings</vt:lpstr>
      <vt:lpstr>1_Green_Swirls_Template_Segoe_TP10286742</vt:lpstr>
      <vt:lpstr>White with Courier font for code slides</vt:lpstr>
      <vt:lpstr>PV Solar within Campus Housing</vt:lpstr>
      <vt:lpstr>Student Government Association</vt:lpstr>
      <vt:lpstr>The Power of Coal</vt:lpstr>
      <vt:lpstr>Climate Change and GHG emissions</vt:lpstr>
      <vt:lpstr>Climate Change effects on Wisconsin</vt:lpstr>
      <vt:lpstr>Eco-U and Climate Change</vt:lpstr>
      <vt:lpstr>Solar Energy Potential</vt:lpstr>
      <vt:lpstr>Solar Energy on Campus</vt:lpstr>
      <vt:lpstr>Aesthetics, Location, and weight</vt:lpstr>
      <vt:lpstr>Funding and End of Life Care</vt:lpstr>
      <vt:lpstr>Summary</vt:lpstr>
      <vt:lpstr>Questions</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PV Solar within Campus Housing</dc:title>
  <dc:creator>Shafer, Andrew - shafam13</dc:creator>
  <cp:lastModifiedBy>Shafer, Andrew - shafam13</cp:lastModifiedBy>
  <cp:revision>1</cp:revision>
  <dcterms:created xsi:type="dcterms:W3CDTF">2017-11-10T16:57:57Z</dcterms:created>
  <dcterms:modified xsi:type="dcterms:W3CDTF">2017-11-10T16:59:10Z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TC102867429990</vt:lpwstr>
  </property>
</Properties>
</file>